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9144000" cy="5143500" type="screen16x9"/>
  <p:notesSz cx="7559675" cy="10691813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34" d="100"/>
          <a:sy n="134" d="100"/>
        </p:scale>
        <p:origin x="-78" y="-23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hr-HR" sz="4400" b="0" strike="noStrike" spc="-1">
              <a:latin typeface="Arial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27" name="PlaceHolder 3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hr-HR" sz="4400" b="0" strike="noStrike" spc="-1"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31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32" name="PlaceHolder 5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hr-HR" sz="4400" b="0" strike="noStrike" spc="-1">
              <a:latin typeface="Arial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35" name="PlaceHolder 3"/>
          <p:cNvSpPr>
            <a:spLocks noGrp="1"/>
          </p:cNvSpPr>
          <p:nvPr>
            <p:ph type="body"/>
          </p:nvPr>
        </p:nvSpPr>
        <p:spPr>
          <a:xfrm>
            <a:off x="3239640" y="120348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36" name="PlaceHolder 4"/>
          <p:cNvSpPr>
            <a:spLocks noGrp="1"/>
          </p:cNvSpPr>
          <p:nvPr>
            <p:ph type="body"/>
          </p:nvPr>
        </p:nvSpPr>
        <p:spPr>
          <a:xfrm>
            <a:off x="6022080" y="120348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37" name="PlaceHolder 5"/>
          <p:cNvSpPr>
            <a:spLocks noGrp="1"/>
          </p:cNvSpPr>
          <p:nvPr>
            <p:ph type="body"/>
          </p:nvPr>
        </p:nvSpPr>
        <p:spPr>
          <a:xfrm>
            <a:off x="457200" y="276192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38" name="PlaceHolder 6"/>
          <p:cNvSpPr>
            <a:spLocks noGrp="1"/>
          </p:cNvSpPr>
          <p:nvPr>
            <p:ph type="body"/>
          </p:nvPr>
        </p:nvSpPr>
        <p:spPr>
          <a:xfrm>
            <a:off x="3239640" y="276192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39" name="PlaceHolder 7"/>
          <p:cNvSpPr>
            <a:spLocks noGrp="1"/>
          </p:cNvSpPr>
          <p:nvPr>
            <p:ph type="body"/>
          </p:nvPr>
        </p:nvSpPr>
        <p:spPr>
          <a:xfrm>
            <a:off x="6022080" y="276192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hr-HR" sz="4400" b="0" strike="noStrike" spc="-1">
              <a:latin typeface="Arial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 type="subTitle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hr-HR" sz="4400" b="0" strike="noStrike" spc="-1">
              <a:latin typeface="Arial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hr-HR" sz="4400" b="0" strike="noStrike" spc="-1">
              <a:latin typeface="Arial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50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hr-HR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subTitle"/>
          </p:nvPr>
        </p:nvSpPr>
        <p:spPr>
          <a:xfrm>
            <a:off x="457200" y="205200"/>
            <a:ext cx="8229240" cy="39812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hr-HR" sz="4400" b="0" strike="noStrike" spc="-1">
              <a:latin typeface="Arial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55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56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hr-HR" sz="4400" b="0" strike="noStrike" spc="-1" dirty="0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subTitle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hr-HR" sz="3200" b="0" strike="noStrike" spc="-1">
              <a:latin typeface="Arial"/>
            </a:endParaRPr>
          </a:p>
        </p:txBody>
      </p:sp>
      <p:pic>
        <p:nvPicPr>
          <p:cNvPr id="6" name="Picture 5" descr="GEA-2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719138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hr-HR" sz="4400" b="0" strike="noStrike" spc="-1">
              <a:latin typeface="Arial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59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60" name="PlaceHolder 4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hr-HR" sz="4400" b="0" strike="noStrike" spc="-1">
              <a:latin typeface="Arial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63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64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hr-HR" sz="4400" b="0" strike="noStrike" spc="-1">
              <a:latin typeface="Arial"/>
            </a:endParaRPr>
          </a:p>
        </p:txBody>
      </p:sp>
      <p:sp>
        <p:nvSpPr>
          <p:cNvPr id="66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67" name="PlaceHolder 3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hr-HR" sz="4400" b="0" strike="noStrike" spc="-1">
              <a:latin typeface="Arial"/>
            </a:endParaRPr>
          </a:p>
        </p:txBody>
      </p:sp>
      <p:sp>
        <p:nvSpPr>
          <p:cNvPr id="69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70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71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72" name="PlaceHolder 5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hr-HR" sz="4400" b="0" strike="noStrike" spc="-1">
              <a:latin typeface="Arial"/>
            </a:endParaRPr>
          </a:p>
        </p:txBody>
      </p:sp>
      <p:sp>
        <p:nvSpPr>
          <p:cNvPr id="74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75" name="PlaceHolder 3"/>
          <p:cNvSpPr>
            <a:spLocks noGrp="1"/>
          </p:cNvSpPr>
          <p:nvPr>
            <p:ph type="body"/>
          </p:nvPr>
        </p:nvSpPr>
        <p:spPr>
          <a:xfrm>
            <a:off x="3239640" y="120348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76" name="PlaceHolder 4"/>
          <p:cNvSpPr>
            <a:spLocks noGrp="1"/>
          </p:cNvSpPr>
          <p:nvPr>
            <p:ph type="body"/>
          </p:nvPr>
        </p:nvSpPr>
        <p:spPr>
          <a:xfrm>
            <a:off x="6022080" y="120348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77" name="PlaceHolder 5"/>
          <p:cNvSpPr>
            <a:spLocks noGrp="1"/>
          </p:cNvSpPr>
          <p:nvPr>
            <p:ph type="body"/>
          </p:nvPr>
        </p:nvSpPr>
        <p:spPr>
          <a:xfrm>
            <a:off x="457200" y="276192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78" name="PlaceHolder 6"/>
          <p:cNvSpPr>
            <a:spLocks noGrp="1"/>
          </p:cNvSpPr>
          <p:nvPr>
            <p:ph type="body"/>
          </p:nvPr>
        </p:nvSpPr>
        <p:spPr>
          <a:xfrm>
            <a:off x="3239640" y="276192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79" name="PlaceHolder 7"/>
          <p:cNvSpPr>
            <a:spLocks noGrp="1"/>
          </p:cNvSpPr>
          <p:nvPr>
            <p:ph type="body"/>
          </p:nvPr>
        </p:nvSpPr>
        <p:spPr>
          <a:xfrm>
            <a:off x="6022080" y="276192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hr-HR" sz="4400" b="0" strike="noStrike" spc="-1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hr-HR" sz="4400" b="0" strike="noStrike" spc="-1">
              <a:latin typeface="Arial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10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hr-HR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subTitle"/>
          </p:nvPr>
        </p:nvSpPr>
        <p:spPr>
          <a:xfrm>
            <a:off x="457200" y="205200"/>
            <a:ext cx="8229240" cy="39812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hr-HR" sz="4400" b="0" strike="noStrike" spc="-1"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16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hr-HR" sz="4400" b="0" strike="noStrike" spc="-1"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hr-HR" sz="4400" b="0" strike="noStrike" spc="-1"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24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/>
          <p:nvPr/>
        </p:nvPicPr>
        <p:blipFill>
          <a:blip r:embed="rId14" cstate="print"/>
          <a:stretch/>
        </p:blipFill>
        <p:spPr>
          <a:xfrm>
            <a:off x="3708000" y="4809960"/>
            <a:ext cx="1727640" cy="333000"/>
          </a:xfrm>
          <a:prstGeom prst="rect">
            <a:avLst/>
          </a:prstGeom>
          <a:ln>
            <a:noFill/>
          </a:ln>
        </p:spPr>
      </p:pic>
      <p:sp>
        <p:nvSpPr>
          <p:cNvPr id="2" name="PlaceHolder 2"/>
          <p:cNvSpPr>
            <a:spLocks noGrp="1"/>
          </p:cNvSpPr>
          <p:nvPr>
            <p:ph type="title"/>
          </p:nvPr>
        </p:nvSpPr>
        <p:spPr>
          <a:xfrm>
            <a:off x="457200" y="698400"/>
            <a:ext cx="8228880" cy="8589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hr-HR" sz="4400" b="0" strike="noStrike" spc="-1">
                <a:latin typeface="Arial"/>
              </a:rPr>
              <a:t>Kliknite za uređivanje oblika naslova teksta</a:t>
            </a:r>
          </a:p>
        </p:txBody>
      </p:sp>
      <p:sp>
        <p:nvSpPr>
          <p:cNvPr id="3" name="PlaceHolder 3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r-HR" sz="3200" b="0" strike="noStrike" spc="-1">
                <a:latin typeface="Arial"/>
              </a:rPr>
              <a:t>Kliknite za uređivanje oblika teksta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hr-HR" sz="2800" b="0" strike="noStrike" spc="-1">
                <a:latin typeface="Arial"/>
              </a:rPr>
              <a:t>Druga razina konture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r-HR" sz="2400" b="0" strike="noStrike" spc="-1">
                <a:latin typeface="Arial"/>
              </a:rPr>
              <a:t>Treća razina konture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hr-HR" sz="2000" b="0" strike="noStrike" spc="-1">
                <a:latin typeface="Arial"/>
              </a:rPr>
              <a:t>Četvrta razina kontura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r-HR" sz="2000" b="0" strike="noStrike" spc="-1">
                <a:latin typeface="Arial"/>
              </a:rPr>
              <a:t>Peta razina kontura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r-HR" sz="2000" b="0" strike="noStrike" spc="-1">
                <a:latin typeface="Arial"/>
              </a:rPr>
              <a:t>Šesta razina kontura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r-HR" sz="2000" b="0" strike="noStrike" spc="-1">
                <a:latin typeface="Arial"/>
              </a:rPr>
              <a:t>Sedma razina konture</a:t>
            </a:r>
          </a:p>
        </p:txBody>
      </p:sp>
      <p:pic>
        <p:nvPicPr>
          <p:cNvPr id="6" name="Picture 5" descr="GEA-2.jpg"/>
          <p:cNvPicPr>
            <a:picLocks noChangeAspect="1"/>
          </p:cNvPicPr>
          <p:nvPr userDrawn="1"/>
        </p:nvPicPr>
        <p:blipFill>
          <a:blip r:embed="rId15" cstate="print"/>
          <a:stretch>
            <a:fillRect/>
          </a:stretch>
        </p:blipFill>
        <p:spPr>
          <a:xfrm>
            <a:off x="0" y="0"/>
            <a:ext cx="9144000" cy="719138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Picture 2"/>
          <p:cNvPicPr/>
          <p:nvPr/>
        </p:nvPicPr>
        <p:blipFill>
          <a:blip r:embed="rId14" cstate="print"/>
          <a:stretch/>
        </p:blipFill>
        <p:spPr>
          <a:xfrm>
            <a:off x="3708000" y="4809960"/>
            <a:ext cx="1727640" cy="333000"/>
          </a:xfrm>
          <a:prstGeom prst="rect">
            <a:avLst/>
          </a:prstGeom>
          <a:ln>
            <a:noFill/>
          </a:ln>
        </p:spPr>
      </p:pic>
      <p:sp>
        <p:nvSpPr>
          <p:cNvPr id="42" name="PlaceHolder 2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hr-HR" sz="4400" b="0" strike="noStrike" spc="-1">
                <a:latin typeface="Arial"/>
              </a:rPr>
              <a:t>Kliknite za uređivanje oblika naslova teksta</a:t>
            </a:r>
          </a:p>
        </p:txBody>
      </p:sp>
      <p:sp>
        <p:nvSpPr>
          <p:cNvPr id="43" name="PlaceHolder 3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r-HR" sz="3200" b="0" strike="noStrike" spc="-1">
                <a:latin typeface="Arial"/>
              </a:rPr>
              <a:t>Kliknite za uređivanje oblika teksta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hr-HR" sz="2800" b="0" strike="noStrike" spc="-1">
                <a:latin typeface="Arial"/>
              </a:rPr>
              <a:t>Druga razina konture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r-HR" sz="2400" b="0" strike="noStrike" spc="-1">
                <a:latin typeface="Arial"/>
              </a:rPr>
              <a:t>Treća razina konture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hr-HR" sz="2000" b="0" strike="noStrike" spc="-1">
                <a:latin typeface="Arial"/>
              </a:rPr>
              <a:t>Četvrta razina kontura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r-HR" sz="2000" b="0" strike="noStrike" spc="-1">
                <a:latin typeface="Arial"/>
              </a:rPr>
              <a:t>Peta razina kontura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r-HR" sz="2000" b="0" strike="noStrike" spc="-1">
                <a:latin typeface="Arial"/>
              </a:rPr>
              <a:t>Šesta razina kontura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r-HR" sz="2000" b="0" strike="noStrike" spc="-1">
                <a:latin typeface="Arial"/>
              </a:rPr>
              <a:t>Sedma razina konture</a:t>
            </a:r>
          </a:p>
        </p:txBody>
      </p:sp>
      <p:pic>
        <p:nvPicPr>
          <p:cNvPr id="6" name="Picture 5" descr="GEA-2.jpg"/>
          <p:cNvPicPr>
            <a:picLocks noChangeAspect="1"/>
          </p:cNvPicPr>
          <p:nvPr userDrawn="1"/>
        </p:nvPicPr>
        <p:blipFill>
          <a:blip r:embed="rId15" cstate="print"/>
          <a:stretch>
            <a:fillRect/>
          </a:stretch>
        </p:blipFill>
        <p:spPr>
          <a:xfrm>
            <a:off x="0" y="0"/>
            <a:ext cx="9144000" cy="719138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dzs.hr/" TargetMode="External"/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CustomShape 1"/>
          <p:cNvSpPr/>
          <p:nvPr/>
        </p:nvSpPr>
        <p:spPr>
          <a:xfrm>
            <a:off x="685800" y="1597680"/>
            <a:ext cx="7771680" cy="11019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81" name="CustomShape 2"/>
          <p:cNvSpPr/>
          <p:nvPr/>
        </p:nvSpPr>
        <p:spPr>
          <a:xfrm>
            <a:off x="1371600" y="2914560"/>
            <a:ext cx="6400080" cy="13136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82" name="TextShape 3"/>
          <p:cNvSpPr txBox="1"/>
          <p:nvPr/>
        </p:nvSpPr>
        <p:spPr>
          <a:xfrm>
            <a:off x="648000" y="797040"/>
            <a:ext cx="8228880" cy="8589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>
            <a:spAutoFit/>
          </a:bodyPr>
          <a:lstStyle/>
          <a:p>
            <a:pPr algn="ctr"/>
            <a:r>
              <a:rPr lang="hr-HR" sz="4400" b="0" strike="noStrike" spc="-1">
                <a:latin typeface="Times New Roman"/>
              </a:rPr>
              <a:t>Naseljenost</a:t>
            </a:r>
            <a:r>
              <a:rPr lang="hr-HR" sz="4400" b="0" strike="noStrike" spc="-1">
                <a:latin typeface="Arial"/>
              </a:rPr>
              <a:t> </a:t>
            </a:r>
            <a:r>
              <a:rPr lang="hr-HR" sz="4400" b="0" strike="noStrike" spc="-1">
                <a:latin typeface="Times New Roman"/>
              </a:rPr>
              <a:t>Hrvatske</a:t>
            </a:r>
            <a:endParaRPr lang="hr-HR" sz="4400" b="0" strike="noStrike" spc="-1">
              <a:latin typeface="Arial"/>
            </a:endParaRPr>
          </a:p>
        </p:txBody>
      </p:sp>
      <p:sp>
        <p:nvSpPr>
          <p:cNvPr id="83" name="TextShape 4"/>
          <p:cNvSpPr txBox="1"/>
          <p:nvPr/>
        </p:nvSpPr>
        <p:spPr>
          <a:xfrm>
            <a:off x="457200" y="1203480"/>
            <a:ext cx="8229240" cy="29829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>
            <a:spAutoFit/>
          </a:bodyPr>
          <a:lstStyle/>
          <a:p>
            <a:pPr algn="ctr"/>
            <a:endParaRPr lang="hr-HR" sz="3200" b="0" strike="noStrike" spc="-1">
              <a:latin typeface="Arial"/>
            </a:endParaRPr>
          </a:p>
          <a:p>
            <a:pPr algn="ctr"/>
            <a:endParaRPr lang="hr-HR" sz="3200" b="0" strike="noStrike" spc="-1">
              <a:latin typeface="Arial"/>
            </a:endParaRPr>
          </a:p>
          <a:p>
            <a:pPr algn="ctr"/>
            <a:endParaRPr lang="hr-HR" sz="3200" b="0" strike="noStrike" spc="-1">
              <a:latin typeface="Arial"/>
            </a:endParaRPr>
          </a:p>
          <a:p>
            <a:pPr algn="ctr"/>
            <a:endParaRPr lang="hr-HR" sz="3200" b="0" strike="noStrike" spc="-1">
              <a:latin typeface="Arial"/>
            </a:endParaRPr>
          </a:p>
          <a:p>
            <a:pPr algn="ctr"/>
            <a:r>
              <a:rPr lang="hr-HR" sz="2600" b="0" strike="noStrike" spc="-1">
                <a:latin typeface="Arial"/>
              </a:rPr>
              <a:t>                                                              </a:t>
            </a:r>
            <a:r>
              <a:rPr lang="hr-HR" sz="2600" b="0" strike="noStrike" spc="-1">
                <a:latin typeface="Times New Roman"/>
              </a:rPr>
              <a:t>Stanovništvo</a:t>
            </a:r>
            <a:endParaRPr lang="hr-HR" sz="2600" b="0" strike="noStrike" spc="-1">
              <a:latin typeface="Arial"/>
            </a:endParaRPr>
          </a:p>
        </p:txBody>
      </p:sp>
      <p:pic>
        <p:nvPicPr>
          <p:cNvPr id="84" name="Picture 83"/>
          <p:cNvPicPr/>
          <p:nvPr/>
        </p:nvPicPr>
        <p:blipFill>
          <a:blip r:embed="rId2" cstate="print"/>
          <a:stretch/>
        </p:blipFill>
        <p:spPr>
          <a:xfrm rot="21520200">
            <a:off x="484200" y="2087640"/>
            <a:ext cx="5074920" cy="240804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5="http://schemas.microsoft.com/office/powerpoint/2012/main"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CustomShape 1"/>
          <p:cNvSpPr/>
          <p:nvPr/>
        </p:nvSpPr>
        <p:spPr>
          <a:xfrm>
            <a:off x="457200" y="771480"/>
            <a:ext cx="8228880" cy="7124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86" name="CustomShape 2"/>
          <p:cNvSpPr/>
          <p:nvPr/>
        </p:nvSpPr>
        <p:spPr>
          <a:xfrm>
            <a:off x="457200" y="1563480"/>
            <a:ext cx="8228880" cy="30301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87" name="TextShape 3"/>
          <p:cNvSpPr txBox="1"/>
          <p:nvPr/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>
            <a:spAutoFit/>
          </a:bodyPr>
          <a:lstStyle/>
          <a:p>
            <a:pPr algn="ctr"/>
            <a:r>
              <a:rPr lang="hr-HR" sz="4000" b="0" strike="noStrike" spc="-1">
                <a:latin typeface="Times New Roman"/>
              </a:rPr>
              <a:t>Nakon ovog sata moći ćeš...</a:t>
            </a:r>
            <a:endParaRPr lang="hr-HR" sz="4000" b="0" strike="noStrike" spc="-1">
              <a:latin typeface="Arial"/>
            </a:endParaRPr>
          </a:p>
        </p:txBody>
      </p:sp>
      <p:sp>
        <p:nvSpPr>
          <p:cNvPr id="88" name="TextShape 4"/>
          <p:cNvSpPr txBox="1"/>
          <p:nvPr/>
        </p:nvSpPr>
        <p:spPr>
          <a:xfrm>
            <a:off x="410760" y="1224000"/>
            <a:ext cx="8229240" cy="29829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rmAutofit lnSpcReduction="10000"/>
          </a:bodyPr>
          <a:lstStyle/>
          <a:p>
            <a:pPr>
              <a:lnSpc>
                <a:spcPct val="115000"/>
              </a:lnSpc>
            </a:pPr>
            <a:r>
              <a:rPr lang="hr-HR" sz="3200" b="0" strike="noStrike" spc="-1">
                <a:latin typeface="Barlow SK"/>
                <a:ea typeface="Barlow SK"/>
              </a:rPr>
              <a:t>-</a:t>
            </a:r>
            <a:r>
              <a:rPr lang="hr-HR" sz="2800" b="0" strike="noStrike" spc="-1">
                <a:latin typeface="Times New Roman"/>
                <a:ea typeface="Barlow SK"/>
              </a:rPr>
              <a:t> navesti približan broj stanovnika Hrvatske</a:t>
            </a:r>
            <a:endParaRPr lang="hr-HR" sz="2800" b="0" strike="noStrike" spc="-1">
              <a:latin typeface="Arial"/>
            </a:endParaRPr>
          </a:p>
          <a:p>
            <a:pPr>
              <a:lnSpc>
                <a:spcPct val="115000"/>
              </a:lnSpc>
            </a:pPr>
            <a:r>
              <a:rPr lang="hr-HR" sz="2800" b="0" i="1" strike="noStrike" spc="-1">
                <a:latin typeface="Times New Roman"/>
                <a:ea typeface="Barlow SK"/>
              </a:rPr>
              <a:t>- s pomoću tematskih karata opiati razmještaj stanovništva i gustoću naseljenosti u Hrvatskoj </a:t>
            </a:r>
            <a:endParaRPr lang="hr-HR" sz="2800" b="0" strike="noStrike" spc="-1">
              <a:latin typeface="Arial"/>
            </a:endParaRPr>
          </a:p>
          <a:p>
            <a:pPr>
              <a:lnSpc>
                <a:spcPct val="115000"/>
              </a:lnSpc>
            </a:pPr>
            <a:r>
              <a:rPr lang="hr-HR" sz="2800" b="0" i="1" strike="noStrike" spc="-1">
                <a:latin typeface="Times New Roman"/>
                <a:ea typeface="Barlow SK"/>
              </a:rPr>
              <a:t>- s pomoću dobivenih podataka izraditi linijski dijagram</a:t>
            </a:r>
            <a:endParaRPr lang="hr-HR" sz="2800" b="0" strike="noStrike" spc="-1">
              <a:latin typeface="Arial"/>
            </a:endParaRPr>
          </a:p>
          <a:p>
            <a:pPr>
              <a:lnSpc>
                <a:spcPct val="115000"/>
              </a:lnSpc>
            </a:pPr>
            <a:r>
              <a:rPr lang="hr-HR" sz="2800" b="0" i="1" strike="noStrike" spc="-1">
                <a:latin typeface="Times New Roman"/>
                <a:ea typeface="Barlow SK"/>
              </a:rPr>
              <a:t>- identificirati depopulaciju kao dominantan demografski proces u Hrvatskoj</a:t>
            </a:r>
            <a:endParaRPr lang="hr-HR" sz="28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TextShape 1"/>
          <p:cNvSpPr txBox="1"/>
          <p:nvPr/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>
            <a:spAutoFit/>
          </a:bodyPr>
          <a:lstStyle/>
          <a:p>
            <a:pPr algn="ctr"/>
            <a:endParaRPr lang="hr-HR" sz="4400" b="0" strike="noStrike" spc="-1">
              <a:latin typeface="Arial"/>
            </a:endParaRPr>
          </a:p>
        </p:txBody>
      </p:sp>
      <p:sp>
        <p:nvSpPr>
          <p:cNvPr id="90" name="TextShape 2"/>
          <p:cNvSpPr txBox="1"/>
          <p:nvPr/>
        </p:nvSpPr>
        <p:spPr>
          <a:xfrm>
            <a:off x="457200" y="1203480"/>
            <a:ext cx="8229240" cy="29829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r-HR" sz="2800" b="0" strike="noStrike" spc="-1">
                <a:latin typeface="Times New Roman"/>
              </a:rPr>
              <a:t>1857.prvi popis na području Hrvatske</a:t>
            </a:r>
            <a:endParaRPr lang="hr-HR" sz="2800" b="0" strike="noStrike" spc="-1"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r-HR" sz="2800" b="0" strike="noStrike" spc="-1">
                <a:latin typeface="Times New Roman"/>
              </a:rPr>
              <a:t>2011. 4 284 889 </a:t>
            </a:r>
            <a:endParaRPr lang="hr-HR" sz="2800" b="0" strike="noStrike" spc="-1"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r-HR" sz="2800" b="0" strike="noStrike" spc="-1">
                <a:latin typeface="Times New Roman"/>
              </a:rPr>
              <a:t>uzroci sporog porasta broja stanovnika Hrvatske: ratovi, gospodarski i politički </a:t>
            </a:r>
            <a:endParaRPr lang="hr-HR" sz="28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51520" y="843558"/>
            <a:ext cx="3024336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dirty="0">
                <a:latin typeface="Times New Roman" pitchFamily="18" charset="0"/>
                <a:cs typeface="Times New Roman" pitchFamily="18" charset="0"/>
              </a:rPr>
              <a:t>Na priloženome grafičkom prilogu možemo pratiti kretanje broja stanovnika Hrvatske prema popisima od 1857. do 2011. godine. </a:t>
            </a:r>
            <a:r>
              <a:rPr lang="vi-VN" i="1" dirty="0">
                <a:latin typeface="Times New Roman" pitchFamily="18" charset="0"/>
                <a:cs typeface="Times New Roman" pitchFamily="18" charset="0"/>
              </a:rPr>
              <a:t>Kako objašnjavate zastoje u porastu broja stanovnika između popisa iz 1910. i 1921. te 1931. i 1948. godine? U kojim je dvama uzastopnim popisima manje stanovnika u odnosu prema prethodnom popisu? </a:t>
            </a:r>
            <a:endParaRPr lang="hr-HR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86125" y="771550"/>
            <a:ext cx="5857875" cy="3695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mc:AlternateContent xmlns:mc="http://schemas.openxmlformats.org/markup-compatibility/2006">
    <mc:Choice xmlns:p15="http://schemas.microsoft.com/office/powerpoint/2012/main"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TextShape 1"/>
          <p:cNvSpPr txBox="1"/>
          <p:nvPr/>
        </p:nvSpPr>
        <p:spPr>
          <a:xfrm>
            <a:off x="457200" y="1203480"/>
            <a:ext cx="8229240" cy="29829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r-HR" sz="3200" b="0" strike="noStrike" spc="-1">
                <a:latin typeface="Times New Roman"/>
              </a:rPr>
              <a:t>depopulacija</a:t>
            </a:r>
            <a:endParaRPr lang="hr-HR" sz="3200" b="0" strike="noStrike" spc="-1"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r-HR" sz="2600" b="0" i="1" strike="noStrike" spc="-1">
                <a:latin typeface="Times New Roman"/>
              </a:rPr>
              <a:t>Zadatak: na stranici </a:t>
            </a:r>
            <a:r>
              <a:rPr lang="hr-HR" sz="2600" b="0" i="1" strike="noStrike" spc="-1">
                <a:latin typeface="Times New Roman"/>
                <a:hlinkClick r:id="rId2"/>
              </a:rPr>
              <a:t>www.dzs.hr</a:t>
            </a:r>
            <a:r>
              <a:rPr lang="hr-HR" sz="2600" b="0" i="1" strike="noStrike" spc="-1">
                <a:latin typeface="Times New Roman"/>
              </a:rPr>
              <a:t> pronađite podatke o broju stanovnika posljednjih 5 godina u županiji i gradu. Prema uputama izradite grafikone.</a:t>
            </a:r>
            <a:endParaRPr lang="hr-HR" sz="26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" dur="500" fill="hold"/>
                                        <p:tgtEl>
                                          <p:spTgt spid="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" dur="500" fill="hold"/>
                                        <p:tgtEl>
                                          <p:spTgt spid="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TextShape 1"/>
          <p:cNvSpPr txBox="1"/>
          <p:nvPr/>
        </p:nvSpPr>
        <p:spPr>
          <a:xfrm>
            <a:off x="323528" y="627534"/>
            <a:ext cx="8229240" cy="8586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>
            <a:spAutoFit/>
          </a:bodyPr>
          <a:lstStyle/>
          <a:p>
            <a:pPr algn="ctr"/>
            <a:r>
              <a:rPr lang="hr-HR" sz="4400" b="0" strike="noStrike" spc="-1" dirty="0">
                <a:latin typeface="Times New Roman"/>
              </a:rPr>
              <a:t>Neravnomjerna naseljenost</a:t>
            </a:r>
          </a:p>
        </p:txBody>
      </p:sp>
      <p:sp>
        <p:nvSpPr>
          <p:cNvPr id="94" name="TextShape 2"/>
          <p:cNvSpPr txBox="1"/>
          <p:nvPr/>
        </p:nvSpPr>
        <p:spPr>
          <a:xfrm>
            <a:off x="467544" y="1347614"/>
            <a:ext cx="8229240" cy="29829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</a:pPr>
            <a:r>
              <a:rPr lang="hr-HR" sz="3200" b="0" i="1" strike="noStrike" spc="-1" dirty="0">
                <a:latin typeface="Times New Roman"/>
              </a:rPr>
              <a:t>Podsjetimo </a:t>
            </a:r>
            <a:r>
              <a:rPr lang="hr-HR" sz="3200" b="0" i="1" strike="noStrike" spc="-1" dirty="0" smtClean="0">
                <a:latin typeface="Times New Roman"/>
              </a:rPr>
              <a:t>se:</a:t>
            </a:r>
            <a:endParaRPr lang="hr-HR" sz="3200" spc="-1" dirty="0">
              <a:latin typeface="Times New Roman"/>
            </a:endParaRPr>
          </a:p>
          <a:p>
            <a:pPr marL="622350" indent="-514350">
              <a:spcBef>
                <a:spcPts val="1417"/>
              </a:spcBef>
              <a:buClr>
                <a:srgbClr val="000000"/>
              </a:buClr>
              <a:buSzPct val="45000"/>
              <a:buFont typeface="Arial" pitchFamily="34" charset="0"/>
              <a:buChar char="•"/>
            </a:pPr>
            <a:r>
              <a:rPr lang="hr-HR" sz="3200" i="1" strike="noStrike" spc="-1" dirty="0" smtClean="0">
                <a:latin typeface="Times New Roman"/>
              </a:rPr>
              <a:t>Što </a:t>
            </a:r>
            <a:r>
              <a:rPr lang="hr-HR" sz="3200" i="1" strike="noStrike" spc="-1" dirty="0">
                <a:latin typeface="Times New Roman"/>
              </a:rPr>
              <a:t>je gustoća </a:t>
            </a:r>
            <a:r>
              <a:rPr lang="hr-HR" sz="3200" i="1" strike="noStrike" spc="-1" dirty="0" smtClean="0">
                <a:latin typeface="Times New Roman"/>
              </a:rPr>
              <a:t>naseljenosti?</a:t>
            </a:r>
            <a:endParaRPr lang="hr-HR" sz="3200" spc="-1" dirty="0">
              <a:latin typeface="Times New Roman"/>
            </a:endParaRPr>
          </a:p>
          <a:p>
            <a:pPr marL="622350" indent="-514350">
              <a:spcBef>
                <a:spcPts val="1417"/>
              </a:spcBef>
              <a:buClr>
                <a:srgbClr val="000000"/>
              </a:buClr>
              <a:buSzPct val="45000"/>
              <a:buFont typeface="Arial" pitchFamily="34" charset="0"/>
              <a:buChar char="•"/>
            </a:pPr>
            <a:r>
              <a:rPr lang="hr-HR" sz="3200" b="0" i="1" strike="noStrike" spc="-1" dirty="0" smtClean="0">
                <a:latin typeface="Times New Roman"/>
              </a:rPr>
              <a:t>Kako </a:t>
            </a:r>
            <a:r>
              <a:rPr lang="hr-HR" sz="3200" b="0" i="1" strike="noStrike" spc="-1" dirty="0">
                <a:latin typeface="Times New Roman"/>
              </a:rPr>
              <a:t>je </a:t>
            </a:r>
            <a:r>
              <a:rPr lang="hr-HR" sz="3200" b="0" i="1" strike="noStrike" spc="-1" dirty="0" smtClean="0">
                <a:latin typeface="Times New Roman"/>
              </a:rPr>
              <a:t>izračunavamo?</a:t>
            </a:r>
            <a:endParaRPr lang="hr-HR" sz="3200" spc="-1" dirty="0">
              <a:latin typeface="Times New Roman"/>
            </a:endParaRPr>
          </a:p>
          <a:p>
            <a:pPr marL="622350" indent="-514350">
              <a:spcBef>
                <a:spcPts val="1417"/>
              </a:spcBef>
              <a:buClr>
                <a:srgbClr val="000000"/>
              </a:buClr>
              <a:buSzPct val="45000"/>
              <a:buFont typeface="Arial" pitchFamily="34" charset="0"/>
              <a:buChar char="•"/>
            </a:pPr>
            <a:r>
              <a:rPr lang="hr-HR" sz="3200" b="0" i="1" strike="noStrike" spc="-1" dirty="0" smtClean="0">
                <a:latin typeface="Times New Roman"/>
              </a:rPr>
              <a:t>Zadatak</a:t>
            </a:r>
            <a:r>
              <a:rPr lang="hr-HR" sz="3200" b="0" i="1" strike="noStrike" spc="-1" dirty="0">
                <a:latin typeface="Times New Roman"/>
              </a:rPr>
              <a:t>: Pronađite podatak o površini RH </a:t>
            </a:r>
            <a:r>
              <a:rPr lang="hr-HR" sz="3200" b="0" i="1" strike="noStrike" spc="-1" dirty="0" smtClean="0">
                <a:latin typeface="Times New Roman"/>
              </a:rPr>
              <a:t>te izračunajte </a:t>
            </a:r>
            <a:r>
              <a:rPr lang="hr-HR" sz="3200" b="0" i="1" strike="noStrike" spc="-1" dirty="0">
                <a:latin typeface="Times New Roman"/>
              </a:rPr>
              <a:t>gustoću naseljenosti.</a:t>
            </a:r>
            <a:endParaRPr lang="hr-HR" sz="3200" b="0" strike="noStrike" spc="-1" dirty="0">
              <a:latin typeface="Times New Roman"/>
            </a:endParaRPr>
          </a:p>
        </p:txBody>
      </p:sp>
      <p:sp>
        <p:nvSpPr>
          <p:cNvPr id="95" name="TextShape 3"/>
          <p:cNvSpPr txBox="1"/>
          <p:nvPr/>
        </p:nvSpPr>
        <p:spPr>
          <a:xfrm>
            <a:off x="7200000" y="4248000"/>
            <a:ext cx="1872000" cy="829543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>
            <a:spAutoFit/>
          </a:bodyPr>
          <a:lstStyle/>
          <a:p>
            <a:r>
              <a:rPr lang="hr-HR" sz="2400" b="0" strike="noStrike" spc="-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75,8 stan./km</a:t>
            </a:r>
            <a:r>
              <a:rPr lang="hr-HR" sz="2400" b="0" strike="noStrike" spc="-1" dirty="0">
                <a:solidFill>
                  <a:srgbClr val="FF0000"/>
                </a:solidFill>
                <a:latin typeface="Times New Roman" pitchFamily="18" charset="0"/>
                <a:ea typeface="Arial"/>
                <a:cs typeface="Times New Roman" pitchFamily="18" charset="0"/>
              </a:rPr>
              <a:t>²</a:t>
            </a:r>
            <a:endParaRPr lang="hr-HR" sz="2400" b="0" strike="noStrike" spc="-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 additive="repl">
                                        <p:cTn id="7" dur="500"/>
                                        <p:tgtEl>
                                          <p:spTgt spid="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TextShape 1"/>
          <p:cNvSpPr txBox="1"/>
          <p:nvPr/>
        </p:nvSpPr>
        <p:spPr>
          <a:xfrm>
            <a:off x="-324544" y="1779662"/>
            <a:ext cx="3441104" cy="29829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r-HR" sz="2800" b="0" i="1" strike="noStrike" spc="-1" dirty="0">
                <a:latin typeface="Times New Roman"/>
              </a:rPr>
              <a:t>O čemu ovisi gustoća naseljenosti? Analizirajte kartu razmještaja stanovništva. </a:t>
            </a: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endParaRPr lang="hr-HR" sz="2800" b="0" i="1" strike="noStrike" spc="-1" dirty="0">
              <a:latin typeface="Times New Roman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endParaRPr lang="hr-HR" sz="2800" b="0" i="1" strike="noStrike" spc="-1" dirty="0">
              <a:latin typeface="Times New Roman"/>
            </a:endParaRPr>
          </a:p>
        </p:txBody>
      </p:sp>
      <p:pic>
        <p:nvPicPr>
          <p:cNvPr id="97" name="Picture 96"/>
          <p:cNvPicPr/>
          <p:nvPr/>
        </p:nvPicPr>
        <p:blipFill>
          <a:blip r:embed="rId2" cstate="print"/>
          <a:stretch/>
        </p:blipFill>
        <p:spPr>
          <a:xfrm>
            <a:off x="3635896" y="0"/>
            <a:ext cx="5508104" cy="514350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5="http://schemas.microsoft.com/office/powerpoint/2012/main"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TextShape 1"/>
          <p:cNvSpPr txBox="1"/>
          <p:nvPr/>
        </p:nvSpPr>
        <p:spPr>
          <a:xfrm>
            <a:off x="457200" y="1337040"/>
            <a:ext cx="8229240" cy="29829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rmAutofit fontScale="94000" lnSpcReduction="10000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r-HR" sz="2600" b="0" strike="noStrike" spc="-1" dirty="0">
                <a:latin typeface="Times New Roman"/>
              </a:rPr>
              <a:t>neravnomjerna naseljenost</a:t>
            </a: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r-HR" sz="2600" b="0" strike="noStrike" spc="-1" dirty="0">
                <a:latin typeface="Times New Roman"/>
              </a:rPr>
              <a:t>2/3 stanovništva u Panonskoj Hrvatskoj</a:t>
            </a: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r-HR" sz="2600" b="0" strike="noStrike" spc="-1" dirty="0">
                <a:latin typeface="Times New Roman"/>
              </a:rPr>
              <a:t>1/3 stanovništva u Primorskoj Hrvatskoj</a:t>
            </a: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r-HR" sz="2600" b="0" strike="noStrike" spc="-1" dirty="0">
                <a:latin typeface="Times New Roman"/>
              </a:rPr>
              <a:t>2% stanovništva u Gorskoj Hrvatskoj</a:t>
            </a: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r-HR" sz="2600" b="0" strike="noStrike" spc="-1" dirty="0">
                <a:latin typeface="Times New Roman"/>
              </a:rPr>
              <a:t>najgušće naseljene : Grad Zagreb i Međimurska županija</a:t>
            </a: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r-HR" sz="2600" b="0" strike="noStrike" spc="-1" dirty="0">
                <a:latin typeface="Times New Roman"/>
              </a:rPr>
              <a:t>najrjeđe naseljena: Ličko-senjska županija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TextShape 1"/>
          <p:cNvSpPr txBox="1"/>
          <p:nvPr/>
        </p:nvSpPr>
        <p:spPr>
          <a:xfrm>
            <a:off x="457200" y="1203480"/>
            <a:ext cx="8229240" cy="29829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r-HR" sz="2800" b="0" strike="noStrike" spc="-1">
                <a:latin typeface="Times New Roman"/>
              </a:rPr>
              <a:t>Izradila: Marija Ros Kozarić, prof.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49</TotalTime>
  <Words>229</Words>
  <Application>Microsoft Office PowerPoint</Application>
  <PresentationFormat>On-screen Show (16:9)</PresentationFormat>
  <Paragraphs>31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1" baseType="lpstr">
      <vt:lpstr>Office Theme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jloncar</dc:creator>
  <dc:description/>
  <cp:lastModifiedBy>sbp</cp:lastModifiedBy>
  <cp:revision>16</cp:revision>
  <dcterms:created xsi:type="dcterms:W3CDTF">2019-03-27T12:00:31Z</dcterms:created>
  <dcterms:modified xsi:type="dcterms:W3CDTF">2020-01-10T06:31:48Z</dcterms:modified>
  <dc:language>hr-HR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0</vt:i4>
  </property>
  <property fmtid="{D5CDD505-2E9C-101B-9397-08002B2CF9AE}" pid="8" name="PresentationFormat">
    <vt:lpwstr>Prikaz na zaslonu (16:9)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2</vt:i4>
  </property>
</Properties>
</file>